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4056" r:id="rId2"/>
  </p:sldMasterIdLst>
  <p:notesMasterIdLst>
    <p:notesMasterId r:id="rId12"/>
  </p:notesMasterIdLst>
  <p:handoutMasterIdLst>
    <p:handoutMasterId r:id="rId13"/>
  </p:handoutMasterIdLst>
  <p:sldIdLst>
    <p:sldId id="379" r:id="rId3"/>
    <p:sldId id="378" r:id="rId4"/>
    <p:sldId id="419" r:id="rId5"/>
    <p:sldId id="392" r:id="rId6"/>
    <p:sldId id="393" r:id="rId7"/>
    <p:sldId id="391" r:id="rId8"/>
    <p:sldId id="394" r:id="rId9"/>
    <p:sldId id="420" r:id="rId10"/>
    <p:sldId id="408" r:id="rId11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18">
          <p15:clr>
            <a:srgbClr val="A4A3A4"/>
          </p15:clr>
        </p15:guide>
        <p15:guide id="4" pos="30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C2EB"/>
    <a:srgbClr val="FFFF66"/>
    <a:srgbClr val="E977E9"/>
    <a:srgbClr val="F04EAB"/>
    <a:srgbClr val="F6A2C2"/>
    <a:srgbClr val="F4A4E9"/>
    <a:srgbClr val="9999FF"/>
    <a:srgbClr val="3333FF"/>
    <a:srgbClr val="FF00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936" autoAdjust="0"/>
    <p:restoredTop sz="93907" autoAdjust="0"/>
  </p:normalViewPr>
  <p:slideViewPr>
    <p:cSldViewPr snapToGrid="0" snapToObjects="1">
      <p:cViewPr varScale="1">
        <p:scale>
          <a:sx n="68" d="100"/>
          <a:sy n="68" d="100"/>
        </p:scale>
        <p:origin x="960" y="56"/>
      </p:cViewPr>
      <p:guideLst>
        <p:guide orient="horz" pos="2160"/>
        <p:guide pos="2880"/>
        <p:guide orient="horz" pos="618"/>
        <p:guide pos="303"/>
      </p:guideLst>
    </p:cSldViewPr>
  </p:slideViewPr>
  <p:outlineViewPr>
    <p:cViewPr>
      <p:scale>
        <a:sx n="33" d="100"/>
        <a:sy n="33" d="100"/>
      </p:scale>
      <p:origin x="0" y="194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9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2"/>
            <a:ext cx="3038372" cy="464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defTabSz="464116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0436" y="2"/>
            <a:ext cx="3038372" cy="464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algn="r" defTabSz="464116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F4AD9ECA-A126-489A-B00D-93D38F9CCD22}" type="datetimeFigureOut">
              <a:rPr lang="en-US" altLang="en-US"/>
              <a:pPr>
                <a:defRPr/>
              </a:pPr>
              <a:t>4/21/2020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8830629"/>
            <a:ext cx="3038372" cy="464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defTabSz="464116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0436" y="8830629"/>
            <a:ext cx="3038372" cy="464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algn="r" defTabSz="464116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13FE8E80-19A3-4EE3-9798-585BD08B3E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250495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2"/>
            <a:ext cx="3038372" cy="464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defTabSz="464116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70436" y="2"/>
            <a:ext cx="3038372" cy="464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algn="r" defTabSz="464116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1A224B66-3CDD-4B30-A660-3A36C6C32442}" type="datetimeFigureOut">
              <a:rPr lang="en-US" altLang="en-US"/>
              <a:pPr>
                <a:defRPr/>
              </a:pPr>
              <a:t>4/21/2020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38" tIns="43969" rIns="87938" bIns="4396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1040" y="4416115"/>
            <a:ext cx="5608320" cy="4182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8830629"/>
            <a:ext cx="3038372" cy="464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defTabSz="464116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70436" y="8830629"/>
            <a:ext cx="3038372" cy="464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algn="r" defTabSz="464116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4D2F3346-B965-4EE5-A6D4-FBA972AB649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66277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2F3346-B965-4EE5-A6D4-FBA972AB6499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87940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2F3346-B965-4EE5-A6D4-FBA972AB649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35529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PPTgraphics2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00075" y="6626225"/>
            <a:ext cx="7399338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>
              <a:spcBef>
                <a:spcPct val="50000"/>
              </a:spcBef>
              <a:defRPr/>
            </a:pPr>
            <a:r>
              <a:rPr lang="en-US" sz="900" dirty="0">
                <a:cs typeface="Arial" charset="0"/>
              </a:rPr>
              <a:t>© 2013 Edwards Wildman Palmer LLP &amp; Edwards Wildman Palmer UK LLP</a:t>
            </a:r>
          </a:p>
        </p:txBody>
      </p:sp>
      <p:sp>
        <p:nvSpPr>
          <p:cNvPr id="18435" name="Title Placeholder 1"/>
          <p:cNvSpPr>
            <a:spLocks noGrp="1"/>
          </p:cNvSpPr>
          <p:nvPr>
            <p:ph type="ctrTitle"/>
          </p:nvPr>
        </p:nvSpPr>
        <p:spPr>
          <a:xfrm>
            <a:off x="685800" y="889000"/>
            <a:ext cx="7772400" cy="2840038"/>
          </a:xfrm>
        </p:spPr>
        <p:txBody>
          <a:bodyPr/>
          <a:lstStyle>
            <a:lvl1pPr>
              <a:defRPr sz="4800" b="0" smtClean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8436" name="Text Placeholder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5676900" cy="2425700"/>
          </a:xfrm>
        </p:spPr>
        <p:txBody>
          <a:bodyPr lIns="0" tIns="0" rIns="0" bIns="0"/>
          <a:lstStyle>
            <a:lvl1pPr marL="0" indent="0">
              <a:buFont typeface="Arial" charset="0"/>
              <a:buNone/>
              <a:defRPr sz="2400" smtClean="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91978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pPr>
              <a:defRPr/>
            </a:pPr>
            <a:fld id="{793A3874-CDFD-473C-ABBB-4286E3173DE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pPr>
              <a:defRPr/>
            </a:pPr>
            <a:fld id="{DD3B8266-3C41-4BE1-8EA5-ADFD14C74CA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pPr>
              <a:defRPr/>
            </a:pPr>
            <a:fld id="{C01B2CDC-BD85-47BD-A1D8-937F1731087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pPr>
              <a:defRPr/>
            </a:pPr>
            <a:fld id="{DD3B8266-3C41-4BE1-8EA5-ADFD14C74CA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7617460" y="4111412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pPr>
              <a:defRPr/>
            </a:pPr>
            <a:fld id="{DD3B8266-3C41-4BE1-8EA5-ADFD14C74CA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7617460" y="4111412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pPr>
              <a:defRPr/>
            </a:pPr>
            <a:fld id="{3073BB00-8C03-4873-BC70-68F30653929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pPr>
              <a:defRPr/>
            </a:pPr>
            <a:fld id="{DD3B8266-3C41-4BE1-8EA5-ADFD14C74CA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ln>
            <a:noFill/>
          </a:ln>
        </p:spPr>
        <p:txBody>
          <a:bodyPr/>
          <a:lstStyle/>
          <a:p>
            <a:pPr>
              <a:defRPr/>
            </a:pPr>
            <a:fld id="{DD3B8266-3C41-4BE1-8EA5-ADFD14C74CA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pPr>
              <a:defRPr/>
            </a:pPr>
            <a:fld id="{DD3B8266-3C41-4BE1-8EA5-ADFD14C74CA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pPr>
              <a:defRPr/>
            </a:pPr>
            <a:fld id="{DD3B8266-3C41-4BE1-8EA5-ADFD14C74CA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279400" y="1371600"/>
            <a:ext cx="4012381" cy="47538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hart Placeholder 12"/>
          <p:cNvSpPr>
            <a:spLocks noGrp="1"/>
          </p:cNvSpPr>
          <p:nvPr>
            <p:ph type="chart" sz="quarter" idx="14"/>
          </p:nvPr>
        </p:nvSpPr>
        <p:spPr>
          <a:xfrm>
            <a:off x="4476135" y="1371600"/>
            <a:ext cx="4459903" cy="4753864"/>
          </a:xfrm>
        </p:spPr>
        <p:txBody>
          <a:bodyPr rtlCol="0"/>
          <a:lstStyle/>
          <a:p>
            <a:pPr lvl="0"/>
            <a:endParaRPr lang="en-US" noProof="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0E622-3085-40EE-8361-F3F68264B24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1661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00" y="80963"/>
            <a:ext cx="8636000" cy="87788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279400" y="1371600"/>
            <a:ext cx="4455668" cy="47538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4925961" y="1371600"/>
            <a:ext cx="4010077" cy="4754562"/>
          </a:xfrm>
        </p:spPr>
        <p:txBody>
          <a:bodyPr rtlCol="0"/>
          <a:lstStyle/>
          <a:p>
            <a:pPr lvl="0"/>
            <a:endParaRPr lang="en-US" noProof="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DD75D-B72D-4096-8EA4-8C6E6A430BC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3343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00" y="80963"/>
            <a:ext cx="8636000" cy="8778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79400" y="1371600"/>
            <a:ext cx="8656638" cy="4394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25919-A786-4048-971F-3905E0E8DFB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675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76200"/>
            <a:ext cx="8648700" cy="8731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371600"/>
            <a:ext cx="8648700" cy="1833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A3874-CDFD-473C-ABBB-4286E3173DE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8898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3BB00-8C03-4873-BC70-68F30653929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90677253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76200"/>
            <a:ext cx="8648700" cy="8731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66700" y="1371600"/>
            <a:ext cx="4248150" cy="1833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7250" y="1371600"/>
            <a:ext cx="4248150" cy="839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7250" y="2363788"/>
            <a:ext cx="4248150" cy="841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5B7AA-B550-408F-89C3-2A6DFC3D3B3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0426853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76200"/>
            <a:ext cx="8648700" cy="8731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6700" y="1371600"/>
            <a:ext cx="4248150" cy="183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7250" y="1371600"/>
            <a:ext cx="4248150" cy="183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B2CDC-BD85-47BD-A1D8-937F1731087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4124745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pPr>
              <a:defRPr/>
            </a:pPr>
            <a:fld id="{BCB190E5-7075-48DB-A8DE-CEB997E48D7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66700" y="76200"/>
            <a:ext cx="8648700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66700" y="1371600"/>
            <a:ext cx="8648700" cy="183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781800" y="6284913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fld id="{DD3B8266-3C41-4BE1-8EA5-ADFD14C74CA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29" name="Picture 7" descr="PPTgraphicsline-0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1025525"/>
            <a:ext cx="9144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488"/>
            <a:ext cx="9144000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55" r:id="rId1"/>
    <p:sldLayoutId id="2147484044" r:id="rId2"/>
    <p:sldLayoutId id="2147484045" r:id="rId3"/>
    <p:sldLayoutId id="2147484046" r:id="rId4"/>
    <p:sldLayoutId id="2147484047" r:id="rId5"/>
    <p:sldLayoutId id="2147484048" r:id="rId6"/>
    <p:sldLayoutId id="2147484049" r:id="rId7"/>
    <p:sldLayoutId id="2147484050" r:id="rId8"/>
  </p:sldLayoutIdLst>
  <p:transition>
    <p:wipe dir="r"/>
  </p:transition>
  <p:hf hdr="0" ftr="0" dt="0"/>
  <p:txStyles>
    <p:titleStyle>
      <a:lvl1pPr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rgbClr val="565A5C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565A5C"/>
          </a:solidFill>
          <a:latin typeface="Arial" charset="0"/>
        </a:defRPr>
      </a:lvl2pPr>
      <a:lvl3pPr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565A5C"/>
          </a:solidFill>
          <a:latin typeface="Arial" charset="0"/>
        </a:defRPr>
      </a:lvl3pPr>
      <a:lvl4pPr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565A5C"/>
          </a:solidFill>
          <a:latin typeface="Arial" charset="0"/>
        </a:defRPr>
      </a:lvl4pPr>
      <a:lvl5pPr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565A5C"/>
          </a:solidFill>
          <a:latin typeface="Arial" charset="0"/>
        </a:defRPr>
      </a:lvl5pPr>
      <a:lvl6pPr marL="4572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565A5C"/>
          </a:solidFill>
          <a:latin typeface="Arial" charset="0"/>
        </a:defRPr>
      </a:lvl6pPr>
      <a:lvl7pPr marL="9144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565A5C"/>
          </a:solidFill>
          <a:latin typeface="Arial" charset="0"/>
        </a:defRPr>
      </a:lvl7pPr>
      <a:lvl8pPr marL="13716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565A5C"/>
          </a:solidFill>
          <a:latin typeface="Arial" charset="0"/>
        </a:defRPr>
      </a:lvl8pPr>
      <a:lvl9pPr marL="18288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565A5C"/>
          </a:solidFill>
          <a:latin typeface="Arial" charset="0"/>
        </a:defRPr>
      </a:lvl9pPr>
    </p:titleStyle>
    <p:bodyStyle>
      <a:lvl1pPr marL="177800" indent="-177800" algn="l" defTabSz="457200" rtl="0" eaLnBrk="0" fontAlgn="base" hangingPunct="0">
        <a:spcBef>
          <a:spcPct val="0"/>
        </a:spcBef>
        <a:spcAft>
          <a:spcPct val="0"/>
        </a:spcAft>
        <a:buClr>
          <a:schemeClr val="hlink"/>
        </a:buClr>
        <a:buSzPct val="75000"/>
        <a:buFont typeface="Arial" charset="0"/>
        <a:buChar char="♦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defTabSz="457200" rtl="0" eaLnBrk="0" fontAlgn="base" hangingPunct="0">
        <a:spcBef>
          <a:spcPct val="10000"/>
        </a:spcBef>
        <a:spcAft>
          <a:spcPct val="0"/>
        </a:spcAft>
        <a:buClr>
          <a:schemeClr val="hlink"/>
        </a:buClr>
        <a:buSzPct val="75000"/>
        <a:buFont typeface="Arial" charset="0"/>
        <a:buChar char="♦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863600" indent="-228600" algn="l" defTabSz="457200" rtl="0" eaLnBrk="0" fontAlgn="base" hangingPunct="0">
        <a:spcBef>
          <a:spcPct val="10000"/>
        </a:spcBef>
        <a:spcAft>
          <a:spcPct val="0"/>
        </a:spcAft>
        <a:buClr>
          <a:schemeClr val="hlink"/>
        </a:buClr>
        <a:buSzPct val="75000"/>
        <a:buFont typeface="Arial" charset="0"/>
        <a:buChar char="♦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06500" indent="-228600" algn="l" defTabSz="457200" rtl="0" eaLnBrk="0" fontAlgn="base" hangingPunct="0">
        <a:spcBef>
          <a:spcPct val="10000"/>
        </a:spcBef>
        <a:spcAft>
          <a:spcPct val="0"/>
        </a:spcAft>
        <a:buSzPct val="65000"/>
        <a:buFont typeface="Arial" charset="0"/>
        <a:buChar char="♦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9400" indent="-228600" algn="l" defTabSz="457200" rtl="0" eaLnBrk="0" fontAlgn="base" hangingPunct="0">
        <a:spcBef>
          <a:spcPct val="10000"/>
        </a:spcBef>
        <a:spcAft>
          <a:spcPct val="0"/>
        </a:spcAft>
        <a:buSzPct val="65000"/>
        <a:buFont typeface="Arial" charset="0"/>
        <a:buChar char="♦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rot="16200000">
            <a:off x="4267198" y="1981199"/>
            <a:ext cx="609601" cy="914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6248398"/>
            <a:ext cx="685800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316979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200" baseline="0">
                <a:solidFill>
                  <a:schemeClr val="bg1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D3B8266-3C41-4BE1-8EA5-ADFD14C74CA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741986"/>
            <a:ext cx="3541713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Straight Connector 13"/>
          <p:cNvCxnSpPr/>
          <p:nvPr/>
        </p:nvCxnSpPr>
        <p:spPr>
          <a:xfrm>
            <a:off x="455612" y="5638800"/>
            <a:ext cx="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4="http://schemas.microsoft.com/office/drawing/2010/main"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oadcastlawblog.com/" TargetMode="External"/><Relationship Id="rId2" Type="http://schemas.openxmlformats.org/officeDocument/2006/relationships/hyperlink" Target="mailto:doconnor@wbklaw.com" TargetMode="Externa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oadcastlawblog.com/" TargetMode="External"/><Relationship Id="rId2" Type="http://schemas.openxmlformats.org/officeDocument/2006/relationships/hyperlink" Target="mailto:doxenford@wbklaw.com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B1229-D8BA-431C-8ACF-D5C8DEBE6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25" y="734345"/>
            <a:ext cx="7730508" cy="2294467"/>
          </a:xfrm>
        </p:spPr>
        <p:txBody>
          <a:bodyPr/>
          <a:lstStyle/>
          <a:p>
            <a:r>
              <a:rPr lang="en-US" dirty="0"/>
              <a:t>Managing Through the Crisis:</a:t>
            </a:r>
            <a:br>
              <a:rPr lang="en-US" dirty="0"/>
            </a:br>
            <a:r>
              <a:rPr lang="en-US" dirty="0"/>
              <a:t>What Broadcast Managers Need to Know About the FCC Today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81BC-03D5-4EC4-808F-98A1BB4B9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A3874-CDFD-473C-ABBB-4286E3173DE9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65AFBA-DC6A-49F2-B18C-9EA4F56F4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1093" y="3563331"/>
            <a:ext cx="5286825" cy="2221797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dirty="0"/>
              <a:t>Presented by David Oxenford  </a:t>
            </a:r>
          </a:p>
          <a:p>
            <a:pPr marL="114300" indent="0" algn="ctr">
              <a:buNone/>
            </a:pPr>
            <a:r>
              <a:rPr lang="en-US" dirty="0">
                <a:hlinkClick r:id="rId2"/>
              </a:rPr>
              <a:t>doxenford@wbklaw.com</a:t>
            </a:r>
            <a:r>
              <a:rPr lang="en-US" dirty="0"/>
              <a:t> </a:t>
            </a:r>
          </a:p>
          <a:p>
            <a:pPr marL="114300" indent="0" algn="ctr">
              <a:buNone/>
            </a:pPr>
            <a:r>
              <a:rPr lang="en-US" dirty="0">
                <a:hlinkClick r:id="rId3"/>
              </a:rPr>
              <a:t>www.broadcastlawblog.com</a:t>
            </a:r>
            <a:r>
              <a:rPr lang="en-US" dirty="0"/>
              <a:t> </a:t>
            </a:r>
          </a:p>
          <a:p>
            <a:pPr marL="114300" indent="0" algn="ctr">
              <a:buNone/>
            </a:pPr>
            <a:r>
              <a:rPr lang="en-US" dirty="0"/>
              <a:t>April 21, 2020</a:t>
            </a:r>
          </a:p>
        </p:txBody>
      </p:sp>
    </p:spTree>
    <p:extLst>
      <p:ext uri="{BB962C8B-B14F-4D97-AF65-F5344CB8AC3E}">
        <p14:creationId xmlns:p14="http://schemas.microsoft.com/office/powerpoint/2010/main" val="3453207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6="http://schemas.microsoft.com/office/drawing/2014/main"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B1229-D8BA-431C-8ACF-D5C8DEBE6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474" y="65988"/>
            <a:ext cx="8655966" cy="1018094"/>
          </a:xfrm>
        </p:spPr>
        <p:txBody>
          <a:bodyPr/>
          <a:lstStyle/>
          <a:p>
            <a:r>
              <a:rPr lang="en-US" dirty="0"/>
              <a:t>Remember When Life Was Normal?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F8298-D326-4121-8E1C-36944C4D2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474" y="1084082"/>
            <a:ext cx="8474185" cy="4758665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sz="3200" dirty="0"/>
              <a:t>We used to fear the FCC and the rules that it would impose</a:t>
            </a:r>
          </a:p>
          <a:p>
            <a:pPr lvl="1"/>
            <a:r>
              <a:rPr lang="en-US" sz="3200" dirty="0"/>
              <a:t>Now we’re dealing with a much different FCC; one generally ready to help</a:t>
            </a:r>
          </a:p>
          <a:p>
            <a:pPr lvl="1"/>
            <a:r>
              <a:rPr lang="en-US" sz="3200" dirty="0"/>
              <a:t>FCC seems to recognize that the world has changed, and broadcasters need assistance</a:t>
            </a:r>
          </a:p>
          <a:p>
            <a:pPr lvl="1"/>
            <a:r>
              <a:rPr lang="en-US" sz="3200" dirty="0"/>
              <a:t>We’ll talk about what the FCC is doing today and provide general outlines of some of the recent FCC actions – always good to get more details from your own legal counsel 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81BC-03D5-4EC4-808F-98A1BB4B9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A3874-CDFD-473C-ABBB-4286E3173DE9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92073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6="http://schemas.microsoft.com/office/drawing/2014/main"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85230-78BF-4B20-963C-AD492ADA5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584" y="1"/>
            <a:ext cx="7861954" cy="848412"/>
          </a:xfrm>
        </p:spPr>
        <p:txBody>
          <a:bodyPr/>
          <a:lstStyle/>
          <a:p>
            <a:r>
              <a:rPr lang="en-US" dirty="0"/>
              <a:t>(1) Can I still contact the FCC?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BDCBB-9D1B-409B-8333-EBB7C6AAA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975" y="848413"/>
            <a:ext cx="8908330" cy="5175316"/>
          </a:xfrm>
        </p:spPr>
        <p:txBody>
          <a:bodyPr>
            <a:normAutofit/>
          </a:bodyPr>
          <a:lstStyle/>
          <a:p>
            <a:r>
              <a:rPr lang="en-US" sz="2400" dirty="0"/>
              <a:t>The FCC staff is still available and working – just not in their building </a:t>
            </a:r>
          </a:p>
          <a:p>
            <a:r>
              <a:rPr lang="en-US" sz="2400" dirty="0"/>
              <a:t>Calls and emails are forwarded to staff members at home</a:t>
            </a:r>
          </a:p>
          <a:p>
            <a:r>
              <a:rPr lang="en-US" sz="2400" dirty="0"/>
              <a:t>Applications are getting processed, questions are being answered, and routine operations are continuing </a:t>
            </a:r>
          </a:p>
          <a:p>
            <a:r>
              <a:rPr lang="en-US" sz="2400" dirty="0"/>
              <a:t>Much of the routine work is happening as fast (sometimes faster) than before the crisis </a:t>
            </a:r>
          </a:p>
          <a:p>
            <a:r>
              <a:rPr lang="en-US" sz="2400" dirty="0"/>
              <a:t>FCC policies still being considered  - DTS and Significantly Viewed last month, LPFM and Video Description this week, White spaces NPRM in Federal Register earlier this month as well as AM digital comments and more to </a:t>
            </a:r>
            <a:r>
              <a:rPr lang="en-US" sz="2400"/>
              <a:t>be discussed later  </a:t>
            </a:r>
            <a:endParaRPr lang="en-US" sz="2400" dirty="0"/>
          </a:p>
          <a:p>
            <a:r>
              <a:rPr lang="en-US" sz="2400" dirty="0"/>
              <a:t>But some things can’t happen without staff in the building – e.g. indefinite delay of FM Auction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012E9F-22E1-41A2-B828-80ADD4206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A3874-CDFD-473C-ABBB-4286E3173DE9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734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6="http://schemas.microsoft.com/office/drawing/2014/main"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713AD-23E8-4298-87A6-D89E79BA4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4638"/>
            <a:ext cx="8625840" cy="1143000"/>
          </a:xfrm>
        </p:spPr>
        <p:txBody>
          <a:bodyPr/>
          <a:lstStyle/>
          <a:p>
            <a:r>
              <a:rPr lang="en-US" sz="4000" dirty="0"/>
              <a:t>(2) How does the pandemic affect FCC filing deadlines and the public file?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16B72-FE06-49DC-B2CB-CA55E4741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121" y="1583702"/>
            <a:ext cx="8625839" cy="439289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Generally, filing deadlines still apply</a:t>
            </a:r>
          </a:p>
          <a:p>
            <a:r>
              <a:rPr lang="en-US" dirty="0"/>
              <a:t>Renewal deadlines are not changing – but liberal extensions are being granted </a:t>
            </a:r>
          </a:p>
          <a:p>
            <a:r>
              <a:rPr lang="en-US" dirty="0"/>
              <a:t>Public file obligations are generally in place – but deadline for Quarterly Issues Programs to be uploaded to the public file were extended until July 10</a:t>
            </a:r>
          </a:p>
          <a:p>
            <a:r>
              <a:rPr lang="en-US" dirty="0"/>
              <a:t>Children’s television reports also extended until July 10</a:t>
            </a:r>
          </a:p>
          <a:p>
            <a:r>
              <a:rPr lang="en-US" dirty="0"/>
              <a:t>Other public file rules still apply – get political sales into the file on a timely basis, do Annual EEO Public File Reports </a:t>
            </a:r>
          </a:p>
          <a:p>
            <a:r>
              <a:rPr lang="en-US" dirty="0"/>
              <a:t>But if you need more time, ask and the FCC is likely to consent </a:t>
            </a:r>
          </a:p>
          <a:p>
            <a:r>
              <a:rPr lang="en-US" dirty="0"/>
              <a:t>FM translators with deadlines early next year – extensions still up in the air – no decision on blanket waiver – may be case-by-case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198B9A-3221-4337-96E5-40B0D9A89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A3874-CDFD-473C-ABBB-4286E3173DE9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18968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6="http://schemas.microsoft.com/office/drawing/2014/main"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0C47D-9AA1-4316-ACAE-D119DE61E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3" y="144781"/>
            <a:ext cx="8776355" cy="812039"/>
          </a:xfrm>
        </p:spPr>
        <p:txBody>
          <a:bodyPr/>
          <a:lstStyle/>
          <a:p>
            <a:r>
              <a:rPr lang="en-US" dirty="0"/>
              <a:t>(3) Has the FCC provided any relief?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0022D-5EAF-436A-A017-F70C6C168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56820"/>
            <a:ext cx="8168326" cy="497264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College radio stations can consider school on break and go silent without STA</a:t>
            </a:r>
          </a:p>
          <a:p>
            <a:r>
              <a:rPr lang="en-US" dirty="0"/>
              <a:t>Quarterly Issues Programs Lists and Annual Children’s Television report extended to July 10</a:t>
            </a:r>
          </a:p>
          <a:p>
            <a:r>
              <a:rPr lang="en-US" dirty="0"/>
              <a:t>TV Newsgathering waivers</a:t>
            </a:r>
          </a:p>
          <a:p>
            <a:pPr lvl="1"/>
            <a:r>
              <a:rPr lang="en-US" dirty="0"/>
              <a:t>Pooling arrangements can be done without a written agreement and public file upload</a:t>
            </a:r>
          </a:p>
          <a:p>
            <a:pPr lvl="1"/>
            <a:r>
              <a:rPr lang="en-US" dirty="0"/>
              <a:t>News sharing can be increased beyond 15% with routine waiver </a:t>
            </a:r>
          </a:p>
          <a:p>
            <a:r>
              <a:rPr lang="en-US" dirty="0"/>
              <a:t>Extension on Repacking Phase 9 deadlines upon request </a:t>
            </a:r>
          </a:p>
          <a:p>
            <a:r>
              <a:rPr lang="en-US" dirty="0"/>
              <a:t>Note that main studio and studio staffing rules already abolished</a:t>
            </a:r>
          </a:p>
          <a:p>
            <a:r>
              <a:rPr lang="en-US" dirty="0"/>
              <a:t>Waived pre-filing announcements for renewals to be filed in June</a:t>
            </a:r>
          </a:p>
          <a:p>
            <a:r>
              <a:rPr lang="en-US" dirty="0"/>
              <a:t> Limited waiver of preemption rules for Kids TV in April </a:t>
            </a:r>
          </a:p>
          <a:p>
            <a:r>
              <a:rPr lang="en-US" dirty="0"/>
              <a:t>Free Spots and LUC relief granted too</a:t>
            </a:r>
          </a:p>
          <a:p>
            <a:r>
              <a:rPr lang="en-US" dirty="0"/>
              <a:t>Watch for more financial relief – from Congress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0C39EB-DBA0-46B5-8FD9-56270597E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A3874-CDFD-473C-ABBB-4286E3173DE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939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6="http://schemas.microsoft.com/office/drawing/2014/main"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EA8B8-8C35-441D-A823-63244E2E5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474" y="274638"/>
            <a:ext cx="8655966" cy="1143000"/>
          </a:xfrm>
        </p:spPr>
        <p:txBody>
          <a:bodyPr/>
          <a:lstStyle/>
          <a:p>
            <a:r>
              <a:rPr lang="en-US" dirty="0"/>
              <a:t>(4) What was that political broadcasting ruling last month?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C33DB-9B3A-4AEB-926B-151BCA0D5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474" y="1616149"/>
            <a:ext cx="8449340" cy="4784651"/>
          </a:xfrm>
        </p:spPr>
        <p:txBody>
          <a:bodyPr>
            <a:normAutofit/>
          </a:bodyPr>
          <a:lstStyle/>
          <a:p>
            <a:r>
              <a:rPr lang="en-US" dirty="0"/>
              <a:t>Free spots given to commercial advertisers, if not a part of a package, can be excluded from Lowest Unit Charge calculations </a:t>
            </a:r>
          </a:p>
          <a:p>
            <a:pPr lvl="1"/>
            <a:r>
              <a:rPr lang="en-US" dirty="0"/>
              <a:t>Don’t call them “bonus spots” in any communications.  </a:t>
            </a:r>
          </a:p>
          <a:p>
            <a:pPr lvl="1"/>
            <a:r>
              <a:rPr lang="en-US" dirty="0"/>
              <a:t>Don’t give them in strict proportion to any existing contract.</a:t>
            </a:r>
          </a:p>
          <a:p>
            <a:pPr lvl="1"/>
            <a:r>
              <a:rPr lang="en-US" dirty="0"/>
              <a:t>Don’t list them on the same invoice or affidavit of performance that you provide to an advertiser showing its paid spots.  </a:t>
            </a:r>
          </a:p>
          <a:p>
            <a:pPr lvl="1"/>
            <a:r>
              <a:rPr lang="en-US" dirty="0"/>
              <a:t>The spots should be preemptible.  </a:t>
            </a:r>
          </a:p>
          <a:p>
            <a:pPr lvl="1"/>
            <a:r>
              <a:rPr lang="en-US" dirty="0"/>
              <a:t>You should not guarantee audience size or reach or frequency.</a:t>
            </a:r>
          </a:p>
          <a:p>
            <a:pPr lvl="1"/>
            <a:r>
              <a:rPr lang="en-US" dirty="0"/>
              <a:t>Having a message relating to the pandemic can help differentiate these spots from normal paid schedules that are still subject to LUC consideration.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516E22-073C-4916-A8AD-65A93AB12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A3874-CDFD-473C-ABBB-4286E3173DE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8211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6="http://schemas.microsoft.com/office/drawing/2014/main"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4FEA4-33F8-4B1E-B168-DA0A3CB29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22" y="1"/>
            <a:ext cx="8967083" cy="1121790"/>
          </a:xfrm>
        </p:spPr>
        <p:txBody>
          <a:bodyPr/>
          <a:lstStyle/>
          <a:p>
            <a:r>
              <a:rPr lang="en-US" sz="3600" dirty="0"/>
              <a:t>(5) FCC issues you should be considering if you are working remotely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CF4F0-7149-4C5F-A71B-F2363E0FC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122" y="1206632"/>
            <a:ext cx="9030877" cy="469454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Don’t need to worry about main studio – rules were changed 2 years ago</a:t>
            </a:r>
          </a:p>
          <a:p>
            <a:r>
              <a:rPr lang="en-US" dirty="0"/>
              <a:t>EAS</a:t>
            </a:r>
          </a:p>
          <a:p>
            <a:r>
              <a:rPr lang="en-US" dirty="0"/>
              <a:t>Tower lights</a:t>
            </a:r>
          </a:p>
          <a:p>
            <a:r>
              <a:rPr lang="en-US" dirty="0"/>
              <a:t>Remote control</a:t>
            </a:r>
          </a:p>
          <a:p>
            <a:pPr lvl="1"/>
            <a:r>
              <a:rPr lang="en-US" dirty="0"/>
              <a:t>Positive means of monitoring and adjusting operations or</a:t>
            </a:r>
          </a:p>
          <a:p>
            <a:pPr lvl="1"/>
            <a:r>
              <a:rPr lang="en-US" dirty="0"/>
              <a:t>Unattended operations </a:t>
            </a:r>
          </a:p>
          <a:p>
            <a:pPr lvl="2"/>
            <a:r>
              <a:rPr lang="en-US" dirty="0"/>
              <a:t>Shut down in 3 hours if station is operating with parameters at variance </a:t>
            </a:r>
          </a:p>
          <a:p>
            <a:pPr lvl="2"/>
            <a:r>
              <a:rPr lang="en-US" dirty="0"/>
              <a:t>Shut down in 3 minutes if notified of interference to broadcasters, FAA or other communications users or AM operating in wrong mode for time of day</a:t>
            </a:r>
          </a:p>
          <a:p>
            <a:r>
              <a:rPr lang="en-US" dirty="0"/>
              <a:t>Make sure accurate contact information in files at FCC – and station main number forwards if no one there</a:t>
            </a:r>
          </a:p>
          <a:p>
            <a:r>
              <a:rPr lang="en-US" dirty="0"/>
              <a:t>TV needs to consider accessibility issues </a:t>
            </a:r>
          </a:p>
          <a:p>
            <a:r>
              <a:rPr lang="en-US" dirty="0"/>
              <a:t>No suspension of obligations to answer public file questions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B8A99-0F58-4D80-8396-383C7F3FA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A3874-CDFD-473C-ABBB-4286E3173DE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317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6="http://schemas.microsoft.com/office/drawing/2014/main"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E539A-D467-4609-9828-EF8F29162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046" y="144782"/>
            <a:ext cx="8257881" cy="637644"/>
          </a:xfrm>
        </p:spPr>
        <p:txBody>
          <a:bodyPr/>
          <a:lstStyle/>
          <a:p>
            <a:r>
              <a:rPr lang="en-US" dirty="0"/>
              <a:t>(6) What else has happened?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E1BAC-156B-42D3-BC3E-0C6B9EDB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046" y="980388"/>
            <a:ext cx="8257882" cy="486423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Appeal of Third Circuit ownership decision </a:t>
            </a:r>
          </a:p>
          <a:p>
            <a:r>
              <a:rPr lang="en-US" dirty="0"/>
              <a:t>Fine for improper use of EAS tones</a:t>
            </a:r>
          </a:p>
          <a:p>
            <a:r>
              <a:rPr lang="en-US" dirty="0"/>
              <a:t>One of the first decisions using new FM translator interference standards</a:t>
            </a:r>
          </a:p>
          <a:p>
            <a:r>
              <a:rPr lang="en-US" dirty="0"/>
              <a:t>Release yesterday of FCC public notice on procedures for TV renewals</a:t>
            </a:r>
          </a:p>
          <a:p>
            <a:r>
              <a:rPr lang="en-US" dirty="0"/>
              <a:t>May 4 comment deadline on FM “</a:t>
            </a:r>
            <a:r>
              <a:rPr lang="en-US" dirty="0" err="1"/>
              <a:t>zonecasting</a:t>
            </a:r>
            <a:r>
              <a:rPr lang="en-US" dirty="0"/>
              <a:t>”</a:t>
            </a:r>
          </a:p>
          <a:p>
            <a:r>
              <a:rPr lang="en-US" dirty="0"/>
              <a:t>New rules about notices of must-carry/retransmission consent procedures – July 31 public file date</a:t>
            </a:r>
          </a:p>
          <a:p>
            <a:r>
              <a:rPr lang="en-US" dirty="0"/>
              <a:t>Denial of complaint about Trump press conferences on First Amendment grounds</a:t>
            </a:r>
          </a:p>
          <a:p>
            <a:r>
              <a:rPr lang="en-US" dirty="0"/>
              <a:t>Release of commercial radio agreement on BMI royalties </a:t>
            </a:r>
          </a:p>
          <a:p>
            <a:r>
              <a:rPr lang="en-US" dirty="0"/>
              <a:t>Extension of GMR interim agreement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29C534-9C19-424C-8B9E-69F8BAD0F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A3874-CDFD-473C-ABBB-4286E3173DE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1243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853CD-F003-4A3B-8A1B-C70A8BB60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992271"/>
            <a:ext cx="9144000" cy="1143000"/>
          </a:xfrm>
        </p:spPr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F2ACAE-5509-404B-8540-CB80B5FB6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A3874-CDFD-473C-ABBB-4286E3173DE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4DDF7E9-75AF-4C7C-8967-4CD429D20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1209" y="2438401"/>
            <a:ext cx="5458047" cy="1862958"/>
          </a:xfrm>
        </p:spPr>
        <p:txBody>
          <a:bodyPr>
            <a:normAutofit fontScale="92500"/>
          </a:bodyPr>
          <a:lstStyle/>
          <a:p>
            <a:pPr marL="114300" indent="0" algn="ctr">
              <a:buNone/>
            </a:pPr>
            <a:r>
              <a:rPr lang="sv-SE" dirty="0"/>
              <a:t>David Oxenford</a:t>
            </a:r>
          </a:p>
          <a:p>
            <a:pPr marL="114300" indent="0" algn="ctr">
              <a:buNone/>
            </a:pPr>
            <a:r>
              <a:rPr lang="sv-SE" dirty="0"/>
              <a:t>202-383-3337</a:t>
            </a:r>
          </a:p>
          <a:p>
            <a:pPr marL="114300" indent="0" algn="ctr">
              <a:buNone/>
            </a:pPr>
            <a:r>
              <a:rPr lang="sv-SE" dirty="0">
                <a:hlinkClick r:id="rId2"/>
              </a:rPr>
              <a:t>doxenford@wbklaw.com</a:t>
            </a:r>
            <a:endParaRPr lang="sv-SE" dirty="0"/>
          </a:p>
          <a:p>
            <a:pPr marL="114300" indent="0" algn="ctr">
              <a:buNone/>
            </a:pPr>
            <a:r>
              <a:rPr lang="sv-SE" dirty="0">
                <a:hlinkClick r:id="rId3"/>
              </a:rPr>
              <a:t>www.broadcastlawblog.com</a:t>
            </a:r>
            <a:endParaRPr lang="sv-SE" dirty="0"/>
          </a:p>
          <a:p>
            <a:pPr marL="114300" indent="0" algn="ctr">
              <a:buNone/>
            </a:pPr>
            <a:r>
              <a:rPr lang="sv-SE" dirty="0"/>
              <a:t> 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48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6="http://schemas.microsoft.com/office/drawing/2014/main" xmlns="">
      <p:transition spd="med">
        <p:fade/>
      </p:transition>
    </mc:Fallback>
  </mc:AlternateContent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blank">
  <a:themeElements>
    <a:clrScheme name="Custom 3">
      <a:dk1>
        <a:srgbClr val="565A5C"/>
      </a:dk1>
      <a:lt1>
        <a:sysClr val="window" lastClr="FFFFFF"/>
      </a:lt1>
      <a:dk2>
        <a:srgbClr val="8E908F"/>
      </a:dk2>
      <a:lt2>
        <a:srgbClr val="CECFCB"/>
      </a:lt2>
      <a:accent1>
        <a:srgbClr val="C54C00"/>
      </a:accent1>
      <a:accent2>
        <a:srgbClr val="165788"/>
      </a:accent2>
      <a:accent3>
        <a:srgbClr val="A17700"/>
      </a:accent3>
      <a:accent4>
        <a:srgbClr val="589199"/>
      </a:accent4>
      <a:accent5>
        <a:srgbClr val="878800"/>
      </a:accent5>
      <a:accent6>
        <a:srgbClr val="165788"/>
      </a:accent6>
      <a:hlink>
        <a:srgbClr val="981E32"/>
      </a:hlink>
      <a:folHlink>
        <a:srgbClr val="55517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WBK Horizontal bottom left">
  <a:themeElements>
    <a:clrScheme name="Custom 11">
      <a:dk1>
        <a:srgbClr val="000000"/>
      </a:dk1>
      <a:lt1>
        <a:srgbClr val="FFFFFF"/>
      </a:lt1>
      <a:dk2>
        <a:srgbClr val="1F2123"/>
      </a:dk2>
      <a:lt2>
        <a:srgbClr val="3366CC"/>
      </a:lt2>
      <a:accent1>
        <a:srgbClr val="84A3E0"/>
      </a:accent1>
      <a:accent2>
        <a:srgbClr val="262626"/>
      </a:accent2>
      <a:accent3>
        <a:srgbClr val="000000"/>
      </a:accent3>
      <a:accent4>
        <a:srgbClr val="000000"/>
      </a:accent4>
      <a:accent5>
        <a:srgbClr val="000000"/>
      </a:accent5>
      <a:accent6>
        <a:srgbClr val="264C99"/>
      </a:accent6>
      <a:hlink>
        <a:srgbClr val="0033CC"/>
      </a:hlink>
      <a:folHlink>
        <a:srgbClr val="ADC1E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
  </Template>
  <TotalTime>945</TotalTime>
  <Words>759</Words>
  <Application>Microsoft Office PowerPoint</Application>
  <PresentationFormat>On-screen Show (4:3)</PresentationFormat>
  <Paragraphs>87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</vt:lpstr>
      <vt:lpstr>blank</vt:lpstr>
      <vt:lpstr>WBK Horizontal bottom left</vt:lpstr>
      <vt:lpstr>Managing Through the Crisis: What Broadcast Managers Need to Know About the FCC Today</vt:lpstr>
      <vt:lpstr>Remember When Life Was Normal?</vt:lpstr>
      <vt:lpstr>(1) Can I still contact the FCC? </vt:lpstr>
      <vt:lpstr>(2) How does the pandemic affect FCC filing deadlines and the public file?</vt:lpstr>
      <vt:lpstr>(3) Has the FCC provided any relief?</vt:lpstr>
      <vt:lpstr>(4) What was that political broadcasting ruling last month?</vt:lpstr>
      <vt:lpstr>(5) FCC issues you should be considering if you are working remotely</vt:lpstr>
      <vt:lpstr>(6) What else has happened?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
  </dc:title>
  <dc:creator>
  </dc:creator>
  <cp:lastModifiedBy>Oxenford, David</cp:lastModifiedBy>
  <cp:revision>68</cp:revision>
  <dcterms:modified xsi:type="dcterms:W3CDTF">2020-04-21T20:17:36Z</dcterms:modified>
</cp:coreProperties>
</file>